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6"/>
  </p:notesMasterIdLst>
  <p:sldIdLst>
    <p:sldId id="341" r:id="rId2"/>
    <p:sldId id="331" r:id="rId3"/>
    <p:sldId id="256" r:id="rId4"/>
    <p:sldId id="380" r:id="rId5"/>
  </p:sldIdLst>
  <p:sldSz cx="9906000" cy="6858000" type="A4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5CF9"/>
    <a:srgbClr val="C625F8"/>
    <a:srgbClr val="B34B1C"/>
    <a:srgbClr val="39A635"/>
    <a:srgbClr val="FFE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92"/>
    <p:restoredTop sz="84954"/>
  </p:normalViewPr>
  <p:slideViewPr>
    <p:cSldViewPr snapToGrid="0" snapToObjects="1">
      <p:cViewPr varScale="1">
        <p:scale>
          <a:sx n="96" d="100"/>
          <a:sy n="96" d="100"/>
        </p:scale>
        <p:origin x="187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9A1174-59E8-C64D-B131-76D2BC1AF1BC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51B1F4-E1A3-744C-A626-C78E9D31460A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61034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err="1"/>
              <a:t>https</a:t>
            </a:r>
            <a:r>
              <a:rPr lang="pt-PT" dirty="0"/>
              <a:t>://</a:t>
            </a:r>
            <a:r>
              <a:rPr lang="pt-PT" dirty="0" err="1"/>
              <a:t>pixabay.com</a:t>
            </a:r>
            <a:r>
              <a:rPr lang="pt-PT" dirty="0"/>
              <a:t>/</a:t>
            </a:r>
            <a:r>
              <a:rPr lang="pt-PT" dirty="0" err="1"/>
              <a:t>pt</a:t>
            </a:r>
            <a:r>
              <a:rPr lang="pt-PT" dirty="0"/>
              <a:t>/contagem-matemática-números-149958/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848B0-556F-1741-861B-6653E592B0C4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25623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f- fita, café, forte, elefante, família, figueira - 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://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pixabay.com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vectors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/música-gravador-renascimento-308783/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v- varinha, lavatório, vinil, cavalo</a:t>
            </a:r>
            <a:r>
              <a:rPr lang="pt-PT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marinho, veneno, novelo. - </a:t>
            </a:r>
            <a:r>
              <a:rPr lang="pt-PT" sz="1200" i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</a:t>
            </a:r>
            <a:r>
              <a:rPr lang="pt-PT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://</a:t>
            </a:r>
            <a:r>
              <a:rPr lang="pt-PT" sz="1200" i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pixabay.com</a:t>
            </a:r>
            <a:r>
              <a:rPr lang="pt-PT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pt-PT" sz="1200" i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pt-PT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pt-PT" sz="1200" i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vectors</a:t>
            </a:r>
            <a:r>
              <a:rPr lang="pt-PT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/ventoso-guarda-chuva-garota-vento-5940755/</a:t>
            </a:r>
            <a:endParaRPr lang="pt-PT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s- saleiro, caçarola, circo, cegonha, passadeira, tecido - 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://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pixabay.com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vectors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/cobra-verde-desenho-animado-306109/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z- zebra, azeite, pizza, buzina,</a:t>
            </a:r>
            <a:r>
              <a:rPr lang="pt-PT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pesadelo, gasolina - </a:t>
            </a:r>
            <a:r>
              <a:rPr lang="pt-PT" sz="1200" i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</a:t>
            </a:r>
            <a:r>
              <a:rPr lang="pt-PT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://</a:t>
            </a:r>
            <a:r>
              <a:rPr lang="pt-PT" sz="1200" i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pixabay.com</a:t>
            </a:r>
            <a:r>
              <a:rPr lang="pt-PT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pt-PT" sz="1200" i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pt-PT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pt-PT" sz="1200" i="1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vectors</a:t>
            </a:r>
            <a:r>
              <a:rPr lang="pt-PT" sz="1200" i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/abelha-inseto-querida-voe-vôo-5522459/</a:t>
            </a:r>
            <a:endParaRPr lang="pt-PT" sz="1200" i="1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x- chaleira, caixa, chaminé, lixo, machado, chupa-chupa - 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://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pixabay.com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pt-PT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vectors</a:t>
            </a: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/chuva-chuva-pesada-nebuloso-chuvoso-98538/</a:t>
            </a:r>
          </a:p>
          <a:p>
            <a:pPr marL="342900" marR="0" lvl="0" indent="-34290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pt-PT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j</a:t>
            </a:r>
            <a:r>
              <a:rPr lang="pt-PT" sz="120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</a:t>
            </a:r>
            <a:r>
              <a:rPr lang="pt-PT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gelado, jogo, beijo, relógio, laranjada, gema - </a:t>
            </a:r>
            <a:r>
              <a:rPr lang="pt-PT" sz="120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https</a:t>
            </a:r>
            <a:r>
              <a:rPr lang="pt-PT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://</a:t>
            </a:r>
            <a:r>
              <a:rPr lang="pt-PT" sz="120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pixabay.com</a:t>
            </a:r>
            <a:r>
              <a:rPr lang="pt-PT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pt-PT" sz="120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pt</a:t>
            </a:r>
            <a:r>
              <a:rPr lang="pt-PT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</a:t>
            </a:r>
            <a:r>
              <a:rPr lang="pt-PT" sz="1200" i="0" kern="1200" baseline="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vectors</a:t>
            </a:r>
            <a:r>
              <a:rPr lang="pt-PT" sz="120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/avião-vermelho-voe-jato-velozes-297523/</a:t>
            </a:r>
            <a:endParaRPr lang="pt-PT" sz="1600" dirty="0">
              <a:effectLst/>
              <a:latin typeface="Times New Roman" charset="0"/>
              <a:ea typeface="ＭＳ 明朝" charset="-128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7848B0-556F-1741-861B-6653E592B0C4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626503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5CF5-E846-FC4D-AF18-EB9145F47058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7FA2-EC64-7B4F-9194-A7DF38E2F839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5CF5-E846-FC4D-AF18-EB9145F47058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7FA2-EC64-7B4F-9194-A7DF38E2F839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5CF5-E846-FC4D-AF18-EB9145F47058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7FA2-EC64-7B4F-9194-A7DF38E2F839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5CF5-E846-FC4D-AF18-EB9145F47058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7FA2-EC64-7B4F-9194-A7DF38E2F839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5CF5-E846-FC4D-AF18-EB9145F47058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7FA2-EC64-7B4F-9194-A7DF38E2F839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5CF5-E846-FC4D-AF18-EB9145F47058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7FA2-EC64-7B4F-9194-A7DF38E2F839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5CF5-E846-FC4D-AF18-EB9145F47058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7FA2-EC64-7B4F-9194-A7DF38E2F839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5CF5-E846-FC4D-AF18-EB9145F47058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7FA2-EC64-7B4F-9194-A7DF38E2F839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5CF5-E846-FC4D-AF18-EB9145F47058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7FA2-EC64-7B4F-9194-A7DF38E2F839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5CF5-E846-FC4D-AF18-EB9145F47058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7FA2-EC64-7B4F-9194-A7DF38E2F839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Arraste a imagem até ao marcador de posição ou clique no ícone para adicionar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55CF5-E846-FC4D-AF18-EB9145F47058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77FA2-EC64-7B4F-9194-A7DF38E2F839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55CF5-E846-FC4D-AF18-EB9145F47058}" type="datetimeFigureOut">
              <a:rPr lang="pt-PT" smtClean="0"/>
              <a:t>20/08/24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77FA2-EC64-7B4F-9194-A7DF38E2F83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752674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>
            <a:extLst>
              <a:ext uri="{FF2B5EF4-FFF2-40B4-BE49-F238E27FC236}">
                <a16:creationId xmlns:a16="http://schemas.microsoft.com/office/drawing/2014/main" id="{2B2B17CE-2D9D-45A3-852C-C956CF3368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048" y="5529208"/>
            <a:ext cx="1304544" cy="130454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1B8860CC-F972-4244-915A-08D59849B6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582" y="243703"/>
            <a:ext cx="941676" cy="445825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CA0880ED-C8A5-DF00-F05A-42615C361CFF}"/>
              </a:ext>
            </a:extLst>
          </p:cNvPr>
          <p:cNvSpPr/>
          <p:nvPr/>
        </p:nvSpPr>
        <p:spPr>
          <a:xfrm>
            <a:off x="5801592" y="5683923"/>
            <a:ext cx="3913584" cy="995113"/>
          </a:xfrm>
          <a:prstGeom prst="rect">
            <a:avLst/>
          </a:prstGeom>
          <a:solidFill>
            <a:srgbClr val="C95CF9"/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5721" tIns="27861" rIns="55721" bIns="2786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5850" b="1" dirty="0"/>
              <a:t>As palavras</a:t>
            </a:r>
            <a:endParaRPr lang="pt-PT" sz="854" b="1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D2C675BE-66D9-903F-D6E1-9F9AB24748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69107" y="751668"/>
            <a:ext cx="3065588" cy="4777539"/>
          </a:xfrm>
          <a:prstGeom prst="rect">
            <a:avLst/>
          </a:prstGeom>
        </p:spPr>
      </p:pic>
      <p:pic>
        <p:nvPicPr>
          <p:cNvPr id="2" name="Imagem 1">
            <a:extLst>
              <a:ext uri="{FF2B5EF4-FFF2-40B4-BE49-F238E27FC236}">
                <a16:creationId xmlns:a16="http://schemas.microsoft.com/office/drawing/2014/main" id="{41DCC7F4-69A9-4105-5426-7EA08598C15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1737" r="20262"/>
          <a:stretch/>
        </p:blipFill>
        <p:spPr>
          <a:xfrm>
            <a:off x="0" y="-22905"/>
            <a:ext cx="4571643" cy="690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41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1202872" y="2738098"/>
            <a:ext cx="7500258" cy="1316250"/>
          </a:xfrm>
          <a:prstGeom prst="rect">
            <a:avLst/>
          </a:prstGeom>
          <a:solidFill>
            <a:srgbClr val="C625F8"/>
          </a:solidFill>
          <a:ln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5721" tIns="27861" rIns="55721" bIns="27861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4022" b="1" dirty="0">
                <a:latin typeface="Calibri" charset="0"/>
                <a:ea typeface="Calibri" charset="0"/>
                <a:cs typeface="Calibri" charset="0"/>
              </a:rPr>
              <a:t>I </a:t>
            </a:r>
            <a:r>
              <a:rPr lang="mr-IN" sz="4022" b="1" dirty="0">
                <a:latin typeface="Calibri" charset="0"/>
                <a:ea typeface="Calibri" charset="0"/>
                <a:cs typeface="Calibri" charset="0"/>
              </a:rPr>
              <a:t>–</a:t>
            </a:r>
            <a:r>
              <a:rPr lang="pt-PT" sz="4022" b="1" dirty="0">
                <a:latin typeface="Calibri" charset="0"/>
                <a:ea typeface="Calibri" charset="0"/>
                <a:cs typeface="Calibri" charset="0"/>
              </a:rPr>
              <a:t> Mapa dos sons</a:t>
            </a:r>
            <a:endParaRPr lang="pt-PT" sz="854" b="1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283" y="4341219"/>
            <a:ext cx="2175436" cy="2175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9757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upo 27"/>
          <p:cNvGrpSpPr/>
          <p:nvPr/>
        </p:nvGrpSpPr>
        <p:grpSpPr>
          <a:xfrm>
            <a:off x="868084" y="386012"/>
            <a:ext cx="8494489" cy="6043551"/>
            <a:chOff x="2036484" y="386012"/>
            <a:chExt cx="8494489" cy="6043551"/>
          </a:xfrm>
        </p:grpSpPr>
        <p:grpSp>
          <p:nvGrpSpPr>
            <p:cNvPr id="29" name="Grupo 28"/>
            <p:cNvGrpSpPr/>
            <p:nvPr/>
          </p:nvGrpSpPr>
          <p:grpSpPr>
            <a:xfrm>
              <a:off x="2036484" y="3711710"/>
              <a:ext cx="2131773" cy="2717853"/>
              <a:chOff x="2036484" y="3711710"/>
              <a:chExt cx="2131773" cy="2717853"/>
            </a:xfrm>
          </p:grpSpPr>
          <p:sp>
            <p:nvSpPr>
              <p:cNvPr id="54" name="Retângulo 53"/>
              <p:cNvSpPr/>
              <p:nvPr/>
            </p:nvSpPr>
            <p:spPr>
              <a:xfrm>
                <a:off x="2036484" y="5822461"/>
                <a:ext cx="2131773" cy="607102"/>
              </a:xfrm>
              <a:prstGeom prst="rect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PT" sz="3600" dirty="0">
                    <a:latin typeface="Arial Unicode MS" charset="0"/>
                    <a:ea typeface="Arial Unicode MS" charset="0"/>
                    <a:cs typeface="Arial Unicode MS" charset="0"/>
                  </a:rPr>
                  <a:t>/v/</a:t>
                </a:r>
              </a:p>
            </p:txBody>
          </p:sp>
          <p:sp>
            <p:nvSpPr>
              <p:cNvPr id="55" name="Retângulo 54"/>
              <p:cNvSpPr/>
              <p:nvPr/>
            </p:nvSpPr>
            <p:spPr>
              <a:xfrm>
                <a:off x="2036484" y="3711710"/>
                <a:ext cx="2131773" cy="1960430"/>
              </a:xfrm>
              <a:prstGeom prst="rect">
                <a:avLst/>
              </a:prstGeom>
              <a:ln w="7620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PT" sz="3600" dirty="0">
                  <a:latin typeface="Arial Unicode MS" charset="0"/>
                  <a:ea typeface="Arial Unicode MS" charset="0"/>
                  <a:cs typeface="Arial Unicode MS" charset="0"/>
                </a:endParaRPr>
              </a:p>
            </p:txBody>
          </p:sp>
          <p:pic>
            <p:nvPicPr>
              <p:cNvPr id="56" name="Picture 2" descr="entoso, Guarda-Chuva, Garota, Vento, Filho, Criança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10000" b="90000" l="10000" r="90000">
                            <a14:foregroundMark x1="39792" y1="25037" x2="54583" y2="24006"/>
                            <a14:foregroundMark x1="57083" y1="49337" x2="71667" y2="49926"/>
                            <a14:foregroundMark x1="68854" y1="36672" x2="77083" y2="37113"/>
                            <a14:foregroundMark x1="64271" y1="58174" x2="74583" y2="58468"/>
                            <a14:foregroundMark x1="51667" y1="64654" x2="62604" y2="64654"/>
                            <a14:backgroundMark x1="62813" y1="64654" x2="64063" y2="64654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916" t="14859" r="17460" b="18017"/>
              <a:stretch/>
            </p:blipFill>
            <p:spPr bwMode="auto">
              <a:xfrm>
                <a:off x="2036484" y="3872754"/>
                <a:ext cx="2125067" cy="178180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0" name="Grupo 29"/>
            <p:cNvGrpSpPr/>
            <p:nvPr/>
          </p:nvGrpSpPr>
          <p:grpSpPr>
            <a:xfrm>
              <a:off x="5214489" y="403595"/>
              <a:ext cx="2131774" cy="2701706"/>
              <a:chOff x="5214489" y="403595"/>
              <a:chExt cx="2131774" cy="2701706"/>
            </a:xfrm>
          </p:grpSpPr>
          <p:sp>
            <p:nvSpPr>
              <p:cNvPr id="51" name="Retângulo 50"/>
              <p:cNvSpPr/>
              <p:nvPr/>
            </p:nvSpPr>
            <p:spPr>
              <a:xfrm>
                <a:off x="5214490" y="2498199"/>
                <a:ext cx="2131773" cy="607102"/>
              </a:xfrm>
              <a:prstGeom prst="rect">
                <a:avLst/>
              </a:prstGeom>
              <a:ln w="76200">
                <a:solidFill>
                  <a:srgbClr val="39A635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PT" sz="3600" dirty="0">
                    <a:latin typeface="Arial Unicode MS" charset="0"/>
                    <a:ea typeface="Arial Unicode MS" charset="0"/>
                    <a:cs typeface="Arial Unicode MS" charset="0"/>
                  </a:rPr>
                  <a:t>/s/</a:t>
                </a:r>
              </a:p>
            </p:txBody>
          </p:sp>
          <p:sp>
            <p:nvSpPr>
              <p:cNvPr id="52" name="Retângulo 51"/>
              <p:cNvSpPr/>
              <p:nvPr/>
            </p:nvSpPr>
            <p:spPr>
              <a:xfrm>
                <a:off x="5214489" y="403595"/>
                <a:ext cx="2131773" cy="1960430"/>
              </a:xfrm>
              <a:prstGeom prst="rect">
                <a:avLst/>
              </a:prstGeom>
              <a:ln w="76200">
                <a:solidFill>
                  <a:srgbClr val="00B05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PT" sz="3600" dirty="0">
                  <a:latin typeface="Arial Unicode MS" charset="0"/>
                  <a:ea typeface="Arial Unicode MS" charset="0"/>
                  <a:cs typeface="Arial Unicode MS" charset="0"/>
                </a:endParaRPr>
              </a:p>
            </p:txBody>
          </p:sp>
          <p:pic>
            <p:nvPicPr>
              <p:cNvPr id="53" name="Picture 2" descr="obra, Verde, Desenho Animado, Identificado, Cauda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7492" y="747111"/>
                <a:ext cx="1797738" cy="127339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5" name="Grupo 34"/>
            <p:cNvGrpSpPr/>
            <p:nvPr/>
          </p:nvGrpSpPr>
          <p:grpSpPr>
            <a:xfrm>
              <a:off x="5214489" y="3711710"/>
              <a:ext cx="2131774" cy="2701706"/>
              <a:chOff x="5214489" y="3711710"/>
              <a:chExt cx="2131774" cy="2701706"/>
            </a:xfrm>
          </p:grpSpPr>
          <p:sp>
            <p:nvSpPr>
              <p:cNvPr id="48" name="Retângulo 47"/>
              <p:cNvSpPr/>
              <p:nvPr/>
            </p:nvSpPr>
            <p:spPr>
              <a:xfrm>
                <a:off x="5214490" y="5806314"/>
                <a:ext cx="2131773" cy="607102"/>
              </a:xfrm>
              <a:prstGeom prst="rect">
                <a:avLst/>
              </a:prstGeom>
              <a:ln w="76200">
                <a:solidFill>
                  <a:srgbClr val="FDD96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PT" sz="3600" dirty="0">
                    <a:latin typeface="Arial Unicode MS" charset="0"/>
                    <a:ea typeface="Arial Unicode MS" charset="0"/>
                    <a:cs typeface="Arial Unicode MS" charset="0"/>
                  </a:rPr>
                  <a:t>/z/</a:t>
                </a:r>
              </a:p>
            </p:txBody>
          </p:sp>
          <p:sp>
            <p:nvSpPr>
              <p:cNvPr id="49" name="Retângulo 48"/>
              <p:cNvSpPr/>
              <p:nvPr/>
            </p:nvSpPr>
            <p:spPr>
              <a:xfrm>
                <a:off x="5214489" y="3711710"/>
                <a:ext cx="2131773" cy="1960430"/>
              </a:xfrm>
              <a:prstGeom prst="rect">
                <a:avLst/>
              </a:prstGeom>
              <a:ln w="76200">
                <a:solidFill>
                  <a:srgbClr val="FDD96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PT" sz="3600" dirty="0">
                  <a:latin typeface="Arial Unicode MS" charset="0"/>
                  <a:ea typeface="Arial Unicode MS" charset="0"/>
                  <a:cs typeface="Arial Unicode MS" charset="0"/>
                </a:endParaRPr>
              </a:p>
            </p:txBody>
          </p:sp>
          <p:pic>
            <p:nvPicPr>
              <p:cNvPr id="50" name="Picture 2" descr="belha, Inseto, Querida, Voe, Vôo, Listrado, Colmeia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97354" y="3818434"/>
                <a:ext cx="1366042" cy="17469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6" name="Grupo 35"/>
            <p:cNvGrpSpPr/>
            <p:nvPr/>
          </p:nvGrpSpPr>
          <p:grpSpPr>
            <a:xfrm>
              <a:off x="8399200" y="386012"/>
              <a:ext cx="2131773" cy="2714307"/>
              <a:chOff x="8399200" y="386012"/>
              <a:chExt cx="2131773" cy="2714307"/>
            </a:xfrm>
          </p:grpSpPr>
          <p:sp>
            <p:nvSpPr>
              <p:cNvPr id="45" name="Retângulo 44"/>
              <p:cNvSpPr/>
              <p:nvPr/>
            </p:nvSpPr>
            <p:spPr>
              <a:xfrm>
                <a:off x="8399200" y="386012"/>
                <a:ext cx="2131773" cy="1960430"/>
              </a:xfrm>
              <a:prstGeom prst="rect">
                <a:avLst/>
              </a:prstGeom>
              <a:ln w="76200">
                <a:solidFill>
                  <a:srgbClr val="5B9BD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PT" sz="3600" dirty="0">
                  <a:latin typeface="Arial Unicode MS" charset="0"/>
                  <a:ea typeface="Arial Unicode MS" charset="0"/>
                  <a:cs typeface="Arial Unicode MS" charset="0"/>
                </a:endParaRPr>
              </a:p>
            </p:txBody>
          </p:sp>
          <p:sp>
            <p:nvSpPr>
              <p:cNvPr id="46" name="Retângulo 45"/>
              <p:cNvSpPr/>
              <p:nvPr/>
            </p:nvSpPr>
            <p:spPr>
              <a:xfrm>
                <a:off x="8399200" y="2493217"/>
                <a:ext cx="2131773" cy="607102"/>
              </a:xfrm>
              <a:prstGeom prst="rect">
                <a:avLst/>
              </a:prstGeom>
              <a:ln w="76200">
                <a:solidFill>
                  <a:srgbClr val="5B9BD6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PT" sz="3600" dirty="0">
                    <a:latin typeface="Arial Unicode MS" charset="0"/>
                    <a:ea typeface="Arial Unicode MS" charset="0"/>
                    <a:cs typeface="Arial Unicode MS" charset="0"/>
                  </a:rPr>
                  <a:t>/</a:t>
                </a:r>
                <a:r>
                  <a:rPr lang="pt-PT" sz="3600" dirty="0" err="1"/>
                  <a:t>ʃ</a:t>
                </a:r>
                <a:r>
                  <a:rPr lang="pt-PT" sz="3600" dirty="0">
                    <a:latin typeface="Arial Unicode MS" charset="0"/>
                    <a:ea typeface="Arial Unicode MS" charset="0"/>
                    <a:cs typeface="Arial Unicode MS" charset="0"/>
                  </a:rPr>
                  <a:t>/</a:t>
                </a:r>
              </a:p>
            </p:txBody>
          </p:sp>
          <p:pic>
            <p:nvPicPr>
              <p:cNvPr id="47" name="Picture 2" descr="huva, Chuva Pesada, Nebuloso, Chuvoso, Gotas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695763" y="636183"/>
                <a:ext cx="1512851" cy="14088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7" name="Grupo 36"/>
            <p:cNvGrpSpPr/>
            <p:nvPr/>
          </p:nvGrpSpPr>
          <p:grpSpPr>
            <a:xfrm>
              <a:off x="8399200" y="3694127"/>
              <a:ext cx="2131773" cy="2714307"/>
              <a:chOff x="8399200" y="3694127"/>
              <a:chExt cx="2131773" cy="2714307"/>
            </a:xfrm>
          </p:grpSpPr>
          <p:sp>
            <p:nvSpPr>
              <p:cNvPr id="42" name="Retângulo 41"/>
              <p:cNvSpPr/>
              <p:nvPr/>
            </p:nvSpPr>
            <p:spPr>
              <a:xfrm>
                <a:off x="8399200" y="3694127"/>
                <a:ext cx="2131773" cy="1960430"/>
              </a:xfrm>
              <a:prstGeom prst="rect">
                <a:avLst/>
              </a:prstGeom>
              <a:ln w="76200">
                <a:solidFill>
                  <a:srgbClr val="EE462F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PT" sz="3600" dirty="0">
                  <a:latin typeface="Arial Unicode MS" charset="0"/>
                  <a:ea typeface="Arial Unicode MS" charset="0"/>
                  <a:cs typeface="Arial Unicode MS" charset="0"/>
                </a:endParaRPr>
              </a:p>
            </p:txBody>
          </p:sp>
          <p:sp>
            <p:nvSpPr>
              <p:cNvPr id="43" name="Retângulo 42"/>
              <p:cNvSpPr/>
              <p:nvPr/>
            </p:nvSpPr>
            <p:spPr>
              <a:xfrm>
                <a:off x="8399200" y="5801332"/>
                <a:ext cx="2131773" cy="607102"/>
              </a:xfrm>
              <a:prstGeom prst="rect">
                <a:avLst/>
              </a:prstGeom>
              <a:ln w="76200">
                <a:solidFill>
                  <a:srgbClr val="EE462F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PT" sz="3600" dirty="0">
                    <a:latin typeface="Arial Unicode MS" charset="0"/>
                    <a:ea typeface="Arial Unicode MS" charset="0"/>
                    <a:cs typeface="Arial Unicode MS" charset="0"/>
                  </a:rPr>
                  <a:t>/</a:t>
                </a:r>
                <a:r>
                  <a:rPr lang="pt-PT" sz="3600" dirty="0" err="1"/>
                  <a:t>ʒ</a:t>
                </a:r>
                <a:r>
                  <a:rPr lang="pt-PT" sz="3600" dirty="0">
                    <a:latin typeface="Arial Unicode MS" charset="0"/>
                    <a:ea typeface="Arial Unicode MS" charset="0"/>
                    <a:cs typeface="Arial Unicode MS" charset="0"/>
                  </a:rPr>
                  <a:t>/</a:t>
                </a:r>
              </a:p>
            </p:txBody>
          </p:sp>
          <p:pic>
            <p:nvPicPr>
              <p:cNvPr id="44" name="Picture 2" descr="vião, Vermelho, Voe, Jato, Velozes"/>
              <p:cNvPicPr>
                <a:picLocks noChangeAspect="1" noChangeArrowheads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541204" y="4324461"/>
                <a:ext cx="1821967" cy="93565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grpSp>
          <p:nvGrpSpPr>
            <p:cNvPr id="38" name="Grupo 37"/>
            <p:cNvGrpSpPr/>
            <p:nvPr/>
          </p:nvGrpSpPr>
          <p:grpSpPr>
            <a:xfrm>
              <a:off x="2036484" y="403595"/>
              <a:ext cx="2131773" cy="2717853"/>
              <a:chOff x="2036484" y="403595"/>
              <a:chExt cx="2131773" cy="2717853"/>
            </a:xfrm>
          </p:grpSpPr>
          <p:sp>
            <p:nvSpPr>
              <p:cNvPr id="39" name="Retângulo 38"/>
              <p:cNvSpPr/>
              <p:nvPr/>
            </p:nvSpPr>
            <p:spPr>
              <a:xfrm>
                <a:off x="2036484" y="2514346"/>
                <a:ext cx="2131773" cy="607102"/>
              </a:xfrm>
              <a:prstGeom prst="rect">
                <a:avLst/>
              </a:prstGeom>
              <a:ln w="76200">
                <a:solidFill>
                  <a:schemeClr val="accent3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pt-PT" sz="3600" dirty="0">
                    <a:latin typeface="Arial Unicode MS" charset="0"/>
                    <a:ea typeface="Arial Unicode MS" charset="0"/>
                    <a:cs typeface="Arial Unicode MS" charset="0"/>
                  </a:rPr>
                  <a:t>/f/</a:t>
                </a:r>
              </a:p>
            </p:txBody>
          </p:sp>
          <p:sp>
            <p:nvSpPr>
              <p:cNvPr id="40" name="Retângulo 39"/>
              <p:cNvSpPr/>
              <p:nvPr/>
            </p:nvSpPr>
            <p:spPr>
              <a:xfrm>
                <a:off x="2036484" y="403595"/>
                <a:ext cx="2131773" cy="1960430"/>
              </a:xfrm>
              <a:prstGeom prst="rect">
                <a:avLst/>
              </a:prstGeom>
              <a:ln w="76200">
                <a:solidFill>
                  <a:schemeClr val="accent3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PT" sz="3600" dirty="0">
                  <a:latin typeface="Arial Unicode MS" charset="0"/>
                  <a:ea typeface="Arial Unicode MS" charset="0"/>
                  <a:cs typeface="Arial Unicode MS" charset="0"/>
                </a:endParaRPr>
              </a:p>
            </p:txBody>
          </p:sp>
          <p:pic>
            <p:nvPicPr>
              <p:cNvPr id="41" name="Imagem 40"/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20009679">
                <a:off x="2078109" y="893527"/>
                <a:ext cx="2041815" cy="102090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466747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88B2D83D-1AC4-BEBE-CFEB-C34F029541F8}"/>
              </a:ext>
            </a:extLst>
          </p:cNvPr>
          <p:cNvSpPr txBox="1"/>
          <p:nvPr/>
        </p:nvSpPr>
        <p:spPr>
          <a:xfrm>
            <a:off x="368291" y="5869030"/>
            <a:ext cx="43428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800" b="1" dirty="0">
                <a:effectLst/>
                <a:latin typeface="Calibri" panose="020F0502020204030204" pitchFamily="34" charset="0"/>
              </a:rPr>
              <a:t>NOTA</a:t>
            </a:r>
            <a:r>
              <a:rPr lang="pt-PT" sz="800" dirty="0">
                <a:effectLst/>
                <a:latin typeface="Calibri" panose="020F0502020204030204" pitchFamily="34" charset="0"/>
              </a:rPr>
              <a:t>: </a:t>
            </a:r>
            <a:endParaRPr lang="pt-PT" sz="800" dirty="0"/>
          </a:p>
          <a:p>
            <a:r>
              <a:rPr lang="pt-PT" sz="800" dirty="0">
                <a:effectLst/>
                <a:latin typeface="Calibri" panose="020F0502020204030204" pitchFamily="34" charset="0"/>
              </a:rPr>
              <a:t>Este documento foi criado no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âmbito</a:t>
            </a:r>
            <a:r>
              <a:rPr lang="pt-PT" sz="800" dirty="0">
                <a:effectLst/>
                <a:latin typeface="Calibri" panose="020F0502020204030204" pitchFamily="34" charset="0"/>
              </a:rPr>
              <a:t> do Programa de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Promoção</a:t>
            </a:r>
            <a:r>
              <a:rPr lang="pt-PT" sz="800" dirty="0">
                <a:effectLst/>
                <a:latin typeface="Calibri" panose="020F0502020204030204" pitchFamily="34" charset="0"/>
              </a:rPr>
              <a:t> de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Competências</a:t>
            </a:r>
            <a:r>
              <a:rPr lang="pt-PT" sz="800" dirty="0">
                <a:effectLst/>
                <a:latin typeface="Calibri" panose="020F0502020204030204" pitchFamily="34" charset="0"/>
              </a:rPr>
              <a:t> de Linguagem – </a:t>
            </a:r>
          </a:p>
          <a:p>
            <a:r>
              <a:rPr lang="pt-PT" sz="800" dirty="0">
                <a:effectLst/>
                <a:latin typeface="Calibri" panose="020F0502020204030204" pitchFamily="34" charset="0"/>
              </a:rPr>
              <a:t>Pim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Pam</a:t>
            </a:r>
            <a:r>
              <a:rPr lang="pt-PT" sz="800" dirty="0">
                <a:effectLst/>
                <a:latin typeface="Calibri" panose="020F0502020204030204" pitchFamily="34" charset="0"/>
              </a:rPr>
              <a:t>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CLum</a:t>
            </a:r>
            <a:r>
              <a:rPr lang="pt-PT" sz="800" dirty="0">
                <a:effectLst/>
                <a:latin typeface="Calibri" panose="020F0502020204030204" pitchFamily="34" charset="0"/>
              </a:rPr>
              <a:t> – e inclui imagens do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Pixabay</a:t>
            </a:r>
            <a:r>
              <a:rPr lang="pt-PT" sz="800" dirty="0">
                <a:effectLst/>
                <a:latin typeface="Calibri" panose="020F0502020204030204" pitchFamily="34" charset="0"/>
              </a:rPr>
              <a:t> e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PxHere</a:t>
            </a:r>
            <a:r>
              <a:rPr lang="pt-PT" sz="800" dirty="0">
                <a:effectLst/>
                <a:latin typeface="Calibri" panose="020F0502020204030204" pitchFamily="34" charset="0"/>
              </a:rPr>
              <a:t>, sob a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licença</a:t>
            </a:r>
            <a:r>
              <a:rPr lang="pt-PT" sz="800" dirty="0">
                <a:effectLst/>
                <a:latin typeface="Calibri" panose="020F0502020204030204" pitchFamily="34" charset="0"/>
              </a:rPr>
              <a:t> Creative </a:t>
            </a:r>
            <a:r>
              <a:rPr lang="pt-PT" sz="800" dirty="0" err="1">
                <a:effectLst/>
                <a:latin typeface="Calibri" panose="020F0502020204030204" pitchFamily="34" charset="0"/>
              </a:rPr>
              <a:t>Commons</a:t>
            </a:r>
            <a:r>
              <a:rPr lang="pt-PT" sz="800" dirty="0">
                <a:effectLst/>
                <a:latin typeface="Calibri" panose="020F0502020204030204" pitchFamily="34" charset="0"/>
              </a:rPr>
              <a:t> Zero (CC0). </a:t>
            </a:r>
            <a:endParaRPr lang="pt-PT" sz="800" dirty="0"/>
          </a:p>
        </p:txBody>
      </p:sp>
    </p:spTree>
    <p:extLst>
      <p:ext uri="{BB962C8B-B14F-4D97-AF65-F5344CB8AC3E}">
        <p14:creationId xmlns:p14="http://schemas.microsoft.com/office/powerpoint/2010/main" val="34235486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1490</TotalTime>
  <Words>235</Words>
  <Application>Microsoft Macintosh PowerPoint</Application>
  <PresentationFormat>Papel A4 (210x297 mm)</PresentationFormat>
  <Paragraphs>20</Paragraphs>
  <Slides>4</Slides>
  <Notes>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4</vt:i4>
      </vt:variant>
    </vt:vector>
  </HeadingPairs>
  <TitlesOfParts>
    <vt:vector size="10" baseType="lpstr">
      <vt:lpstr>Arial Unicode MS</vt:lpstr>
      <vt:lpstr>Arial</vt:lpstr>
      <vt:lpstr>Calibri</vt:lpstr>
      <vt:lpstr>Calibri Light</vt:lpstr>
      <vt:lpstr>Times New Roman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Utilizador do Microsoft Office</dc:creator>
  <cp:lastModifiedBy>Microsoft Office User</cp:lastModifiedBy>
  <cp:revision>299</cp:revision>
  <dcterms:created xsi:type="dcterms:W3CDTF">2018-07-30T22:01:04Z</dcterms:created>
  <dcterms:modified xsi:type="dcterms:W3CDTF">2024-08-20T14:55:30Z</dcterms:modified>
</cp:coreProperties>
</file>