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0"/>
  </p:notesMasterIdLst>
  <p:sldIdLst>
    <p:sldId id="341" r:id="rId2"/>
    <p:sldId id="257" r:id="rId3"/>
    <p:sldId id="258" r:id="rId4"/>
    <p:sldId id="259" r:id="rId5"/>
    <p:sldId id="260" r:id="rId6"/>
    <p:sldId id="262" r:id="rId7"/>
    <p:sldId id="263" r:id="rId8"/>
    <p:sldId id="380" r:id="rId9"/>
  </p:sldIdLst>
  <p:sldSz cx="9906000" cy="6858000" type="A4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3" roundtripDataSignature="AMtx7mie28cQcAPvRA6KVI1WjLVoS0kbd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7A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21"/>
    <p:restoredTop sz="86626"/>
  </p:normalViewPr>
  <p:slideViewPr>
    <p:cSldViewPr snapToGrid="0">
      <p:cViewPr varScale="1">
        <p:scale>
          <a:sx n="98" d="100"/>
          <a:sy n="98" d="100"/>
        </p:scale>
        <p:origin x="15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customschemas.google.com/relationships/presentationmetadata" Target="meta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>
          <a:xfrm>
            <a:off x="1200150" y="1143000"/>
            <a:ext cx="4457700" cy="3086100"/>
          </a:xfrm>
        </p:spPr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err="1"/>
              <a:t>https</a:t>
            </a:r>
            <a:r>
              <a:rPr lang="pt-PT" dirty="0"/>
              <a:t>://</a:t>
            </a:r>
            <a:r>
              <a:rPr lang="pt-PT" dirty="0" err="1"/>
              <a:t>pixabay.com</a:t>
            </a:r>
            <a:r>
              <a:rPr lang="pt-PT" dirty="0"/>
              <a:t>/</a:t>
            </a:r>
            <a:r>
              <a:rPr lang="pt-PT" dirty="0" err="1"/>
              <a:t>pt</a:t>
            </a:r>
            <a:r>
              <a:rPr lang="pt-PT" dirty="0"/>
              <a:t>/contagem-matemática-números-149951/</a:t>
            </a:r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848B0-556F-1741-861B-6653E592B0C4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25623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" name="Google Shape;100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pt-PT"/>
              <a:t>https://pixabay.com/vectors/seasons-four-symbols-year-spring-34263/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9" name="Google Shape;109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pt-PT"/>
              <a:t>https://pixabay.com/pt/despertar-da-primavera-primavera-1197602/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PT"/>
              <a:t>https://pixabay.com/photos/portugal-beach-sunset-sea-scenic-2392312/</a:t>
            </a:r>
            <a:endParaRPr/>
          </a:p>
        </p:txBody>
      </p:sp>
      <p:sp>
        <p:nvSpPr>
          <p:cNvPr id="110" name="Google Shape;110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8" name="Google Shape;118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pt-PT"/>
              <a:t>https://pixabay.com/pt/photos/queda-outono-red-temporada-mata-1072821/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PT"/>
              <a:t>https://pixabay.com/pt/photos/de-inverno-neve-abetos-de-neve-2993370/</a:t>
            </a:r>
            <a:endParaRPr/>
          </a:p>
        </p:txBody>
      </p:sp>
      <p:sp>
        <p:nvSpPr>
          <p:cNvPr id="119" name="Google Shape;119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0" name="Google Shape;14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PT"/>
              <a:t>https://pixabay.com/pt/vectors/alfabeto-olhos-letras-engraçado-160205/</a:t>
            </a:r>
            <a:endParaRPr/>
          </a:p>
        </p:txBody>
      </p:sp>
      <p:sp>
        <p:nvSpPr>
          <p:cNvPr id="141" name="Google Shape;141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7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m branco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0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0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0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texto vertical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9"/>
          <p:cNvSpPr txBox="1"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9"/>
          <p:cNvSpPr txBox="1">
            <a:spLocks noGrp="1"/>
          </p:cNvSpPr>
          <p:nvPr>
            <p:ph type="body" idx="1"/>
          </p:nvPr>
        </p:nvSpPr>
        <p:spPr>
          <a:xfrm rot="5400000">
            <a:off x="2777332" y="-270669"/>
            <a:ext cx="4351338" cy="8543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9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9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e texto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0"/>
          <p:cNvSpPr txBox="1">
            <a:spLocks noGrp="1"/>
          </p:cNvSpPr>
          <p:nvPr>
            <p:ph type="title"/>
          </p:nvPr>
        </p:nvSpPr>
        <p:spPr>
          <a:xfrm rot="5400000">
            <a:off x="5251054" y="2203053"/>
            <a:ext cx="5811838" cy="21359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0"/>
          <p:cNvSpPr txBox="1">
            <a:spLocks noGrp="1"/>
          </p:cNvSpPr>
          <p:nvPr>
            <p:ph type="body" idx="1"/>
          </p:nvPr>
        </p:nvSpPr>
        <p:spPr>
          <a:xfrm rot="5400000">
            <a:off x="917179" y="128985"/>
            <a:ext cx="5811838" cy="62841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0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0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0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o de título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1"/>
          <p:cNvSpPr txBox="1"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1"/>
          <p:cNvSpPr txBox="1"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11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1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1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Objeto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2"/>
          <p:cNvSpPr txBox="1"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2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2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2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2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beçalho da Secção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3"/>
          <p:cNvSpPr txBox="1"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3"/>
          <p:cNvSpPr txBox="1"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solidFill>
                  <a:schemeClr val="dk1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13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3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3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údo Duplo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4"/>
          <p:cNvSpPr txBox="1"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4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421005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4"/>
          <p:cNvSpPr txBox="1">
            <a:spLocks noGrp="1"/>
          </p:cNvSpPr>
          <p:nvPr>
            <p:ph type="body" idx="2"/>
          </p:nvPr>
        </p:nvSpPr>
        <p:spPr>
          <a:xfrm>
            <a:off x="5014913" y="1825625"/>
            <a:ext cx="421005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4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4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4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ção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5"/>
          <p:cNvSpPr txBox="1"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5"/>
          <p:cNvSpPr txBox="1"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15"/>
          <p:cNvSpPr txBox="1">
            <a:spLocks noGrp="1"/>
          </p:cNvSpPr>
          <p:nvPr>
            <p:ph type="body" idx="2"/>
          </p:nvPr>
        </p:nvSpPr>
        <p:spPr>
          <a:xfrm>
            <a:off x="682329" y="2505075"/>
            <a:ext cx="4190702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15"/>
          <p:cNvSpPr txBox="1">
            <a:spLocks noGrp="1"/>
          </p:cNvSpPr>
          <p:nvPr>
            <p:ph type="body" idx="3"/>
          </p:nvPr>
        </p:nvSpPr>
        <p:spPr>
          <a:xfrm>
            <a:off x="5014913" y="1681163"/>
            <a:ext cx="4211340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15"/>
          <p:cNvSpPr txBox="1">
            <a:spLocks noGrp="1"/>
          </p:cNvSpPr>
          <p:nvPr>
            <p:ph type="body" idx="4"/>
          </p:nvPr>
        </p:nvSpPr>
        <p:spPr>
          <a:xfrm>
            <a:off x="5014913" y="2505075"/>
            <a:ext cx="4211340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15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5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5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ó título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6"/>
          <p:cNvSpPr txBox="1"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6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6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6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údo com Legenda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7"/>
          <p:cNvSpPr txBox="1"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7"/>
          <p:cNvSpPr txBox="1">
            <a:spLocks noGrp="1"/>
          </p:cNvSpPr>
          <p:nvPr>
            <p:ph type="body" idx="1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17"/>
          <p:cNvSpPr txBox="1">
            <a:spLocks noGrp="1"/>
          </p:cNvSpPr>
          <p:nvPr>
            <p:ph type="body" idx="2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17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7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7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m com Legenda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8"/>
          <p:cNvSpPr txBox="1"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8"/>
          <p:cNvSpPr>
            <a:spLocks noGrp="1"/>
          </p:cNvSpPr>
          <p:nvPr>
            <p:ph type="pic" idx="2"/>
          </p:nvPr>
        </p:nvSpPr>
        <p:spPr>
          <a:xfrm>
            <a:off x="4211340" y="987427"/>
            <a:ext cx="5014913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18"/>
          <p:cNvSpPr txBox="1">
            <a:spLocks noGrp="1"/>
          </p:cNvSpPr>
          <p:nvPr>
            <p:ph type="body" idx="1"/>
          </p:nvPr>
        </p:nvSpPr>
        <p:spPr>
          <a:xfrm>
            <a:off x="682328" y="2057400"/>
            <a:ext cx="3194943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8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8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8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9"/>
          <p:cNvSpPr txBox="1"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9"/>
          <p:cNvSpPr txBox="1"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9"/>
          <p:cNvSpPr txBox="1">
            <a:spLocks noGrp="1"/>
          </p:cNvSpPr>
          <p:nvPr>
            <p:ph type="dt" idx="10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"/>
          <p:cNvSpPr txBox="1">
            <a:spLocks noGrp="1"/>
          </p:cNvSpPr>
          <p:nvPr>
            <p:ph type="ftr" idx="11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"/>
          <p:cNvSpPr txBox="1">
            <a:spLocks noGrp="1"/>
          </p:cNvSpPr>
          <p:nvPr>
            <p:ph type="sldNum" idx="12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PT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2B2B17CE-2D9D-45A3-852C-C956CF3368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7048" y="5529208"/>
            <a:ext cx="1304544" cy="1304544"/>
          </a:xfrm>
          <a:prstGeom prst="rect">
            <a:avLst/>
          </a:prstGeom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1B8860CC-F972-4244-915A-08D59849B6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582" y="243703"/>
            <a:ext cx="941676" cy="445825"/>
          </a:xfrm>
          <a:prstGeom prst="rect">
            <a:avLst/>
          </a:prstGeom>
        </p:spPr>
      </p:pic>
      <p:sp>
        <p:nvSpPr>
          <p:cNvPr id="3" name="Retângulo 2">
            <a:extLst>
              <a:ext uri="{FF2B5EF4-FFF2-40B4-BE49-F238E27FC236}">
                <a16:creationId xmlns:a16="http://schemas.microsoft.com/office/drawing/2014/main" id="{CA0880ED-C8A5-DF00-F05A-42615C361CFF}"/>
              </a:ext>
            </a:extLst>
          </p:cNvPr>
          <p:cNvSpPr/>
          <p:nvPr/>
        </p:nvSpPr>
        <p:spPr>
          <a:xfrm>
            <a:off x="5801592" y="5683923"/>
            <a:ext cx="3913584" cy="995113"/>
          </a:xfrm>
          <a:prstGeom prst="rect">
            <a:avLst/>
          </a:prstGeom>
          <a:solidFill>
            <a:srgbClr val="F07A80"/>
          </a:solidFill>
          <a:ln>
            <a:solidFill>
              <a:schemeClr val="tx1"/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55721" tIns="27861" rIns="55721" bIns="27861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pt-PT" sz="5850" b="1" dirty="0"/>
              <a:t>O Tempo</a:t>
            </a:r>
            <a:endParaRPr lang="pt-PT" sz="854" b="1" dirty="0"/>
          </a:p>
        </p:txBody>
      </p:sp>
      <p:pic>
        <p:nvPicPr>
          <p:cNvPr id="4" name="Google Shape;91;p1">
            <a:extLst>
              <a:ext uri="{FF2B5EF4-FFF2-40B4-BE49-F238E27FC236}">
                <a16:creationId xmlns:a16="http://schemas.microsoft.com/office/drawing/2014/main" id="{24DD0BB7-1CA2-28C7-21B0-6C9C324B7831}"/>
              </a:ext>
            </a:extLst>
          </p:cNvPr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53000" y="1068946"/>
            <a:ext cx="4762176" cy="3833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0A64C70D-CEAF-2B61-689A-F94DBC98A00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1737" r="20262"/>
          <a:stretch/>
        </p:blipFill>
        <p:spPr>
          <a:xfrm>
            <a:off x="0" y="-22905"/>
            <a:ext cx="4571643" cy="690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413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/>
          <p:nvPr/>
        </p:nvSpPr>
        <p:spPr>
          <a:xfrm>
            <a:off x="1491344" y="2791244"/>
            <a:ext cx="6923315" cy="1215000"/>
          </a:xfrm>
          <a:prstGeom prst="rect">
            <a:avLst/>
          </a:prstGeom>
          <a:solidFill>
            <a:srgbClr val="FF7D82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PT" sz="3713" b="1" i="0" u="none" strike="noStrike" cap="none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I – Estado do tempo</a:t>
            </a:r>
            <a:endParaRPr sz="788" b="1" i="0" u="none" strike="noStrike" cap="none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97" name="Google Shape;97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65283" y="4341219"/>
            <a:ext cx="2175436" cy="21754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3"/>
          <p:cNvPicPr preferRelativeResize="0"/>
          <p:nvPr/>
        </p:nvPicPr>
        <p:blipFill rotWithShape="1">
          <a:blip r:embed="rId3">
            <a:alphaModFix/>
          </a:blip>
          <a:srcRect l="55236" t="55111"/>
          <a:stretch/>
        </p:blipFill>
        <p:spPr>
          <a:xfrm>
            <a:off x="5289938" y="3725464"/>
            <a:ext cx="2879999" cy="28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3"/>
          <p:cNvPicPr preferRelativeResize="0"/>
          <p:nvPr/>
        </p:nvPicPr>
        <p:blipFill rotWithShape="1">
          <a:blip r:embed="rId3">
            <a:alphaModFix/>
          </a:blip>
          <a:srcRect l="55234" b="55111"/>
          <a:stretch/>
        </p:blipFill>
        <p:spPr>
          <a:xfrm>
            <a:off x="1923078" y="3725464"/>
            <a:ext cx="2880084" cy="28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3"/>
          <p:cNvPicPr preferRelativeResize="0"/>
          <p:nvPr/>
        </p:nvPicPr>
        <p:blipFill rotWithShape="1">
          <a:blip r:embed="rId3">
            <a:alphaModFix/>
          </a:blip>
          <a:srcRect r="55367" b="55373"/>
          <a:stretch/>
        </p:blipFill>
        <p:spPr>
          <a:xfrm>
            <a:off x="5281523" y="506797"/>
            <a:ext cx="2888414" cy="288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" name="Google Shape;106;p3"/>
          <p:cNvPicPr preferRelativeResize="0"/>
          <p:nvPr/>
        </p:nvPicPr>
        <p:blipFill rotWithShape="1">
          <a:blip r:embed="rId3">
            <a:alphaModFix/>
          </a:blip>
          <a:srcRect t="55503" r="54582"/>
          <a:stretch/>
        </p:blipFill>
        <p:spPr>
          <a:xfrm>
            <a:off x="1855390" y="506797"/>
            <a:ext cx="2947772" cy="2880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5400000">
            <a:off x="-696603" y="1717531"/>
            <a:ext cx="5611583" cy="3454631"/>
          </a:xfrm>
          <a:prstGeom prst="rect">
            <a:avLst/>
          </a:prstGeom>
          <a:noFill/>
          <a:ln w="88900" cap="sq" cmpd="thickThin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pic>
      <p:pic>
        <p:nvPicPr>
          <p:cNvPr id="113" name="Google Shape;113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5400000">
            <a:off x="4081250" y="1659499"/>
            <a:ext cx="5566053" cy="3525166"/>
          </a:xfrm>
          <a:prstGeom prst="rect">
            <a:avLst/>
          </a:prstGeom>
          <a:noFill/>
          <a:ln w="88900" cap="sq" cmpd="thickThin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pic>
      <p:sp>
        <p:nvSpPr>
          <p:cNvPr id="114" name="Google Shape;114;p4"/>
          <p:cNvSpPr/>
          <p:nvPr/>
        </p:nvSpPr>
        <p:spPr>
          <a:xfrm rot="-5400000">
            <a:off x="1949099" y="3084846"/>
            <a:ext cx="5040000" cy="720000"/>
          </a:xfrm>
          <a:prstGeom prst="rect">
            <a:avLst/>
          </a:prstGeom>
          <a:gradFill>
            <a:gsLst>
              <a:gs pos="0">
                <a:srgbClr val="A8D08C"/>
              </a:gs>
              <a:gs pos="50000">
                <a:srgbClr val="C4E0B2"/>
              </a:gs>
              <a:gs pos="100000">
                <a:srgbClr val="E1EFD8"/>
              </a:gs>
            </a:gsLst>
            <a:path path="circle">
              <a:fillToRect l="50000" t="50000" r="50000" b="50000"/>
            </a:path>
            <a:tileRect/>
          </a:gra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24650" tIns="12325" rIns="24650" bIns="123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PT" sz="2769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PRIMAVERA</a:t>
            </a:r>
            <a:endParaRPr sz="623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" name="Google Shape;115;p4"/>
          <p:cNvSpPr/>
          <p:nvPr/>
        </p:nvSpPr>
        <p:spPr>
          <a:xfrm rot="-5400000">
            <a:off x="6647942" y="3062082"/>
            <a:ext cx="5040000" cy="720000"/>
          </a:xfrm>
          <a:prstGeom prst="rect">
            <a:avLst/>
          </a:prstGeom>
          <a:gradFill>
            <a:gsLst>
              <a:gs pos="0">
                <a:srgbClr val="FFFF7E"/>
              </a:gs>
              <a:gs pos="50000">
                <a:srgbClr val="FFFFB1"/>
              </a:gs>
              <a:gs pos="100000">
                <a:srgbClr val="FFFFD9"/>
              </a:gs>
            </a:gsLst>
            <a:path path="circle">
              <a:fillToRect l="50000" t="50000" r="50000" b="50000"/>
            </a:path>
            <a:tileRect/>
          </a:gra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24650" tIns="12325" rIns="24650" bIns="123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PT" sz="2769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VERÃO</a:t>
            </a:r>
            <a:endParaRPr sz="623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"/>
          <p:cNvSpPr/>
          <p:nvPr/>
        </p:nvSpPr>
        <p:spPr>
          <a:xfrm rot="-5400000">
            <a:off x="1963817" y="3092855"/>
            <a:ext cx="5040000" cy="720000"/>
          </a:xfrm>
          <a:prstGeom prst="rect">
            <a:avLst/>
          </a:prstGeom>
          <a:gradFill>
            <a:gsLst>
              <a:gs pos="0">
                <a:srgbClr val="E98A8A"/>
              </a:gs>
              <a:gs pos="50000">
                <a:srgbClr val="F0B8B8"/>
              </a:gs>
              <a:gs pos="100000">
                <a:srgbClr val="F6DDDD"/>
              </a:gs>
            </a:gsLst>
            <a:path path="circle">
              <a:fillToRect l="50000" t="50000" r="50000" b="50000"/>
            </a:path>
            <a:tileRect/>
          </a:gra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24650" tIns="12325" rIns="24650" bIns="123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PT" sz="2769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OUTONO</a:t>
            </a:r>
            <a:endParaRPr sz="623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5"/>
          <p:cNvSpPr/>
          <p:nvPr/>
        </p:nvSpPr>
        <p:spPr>
          <a:xfrm rot="-5400000">
            <a:off x="6787175" y="3092855"/>
            <a:ext cx="5040000" cy="720000"/>
          </a:xfrm>
          <a:prstGeom prst="rect">
            <a:avLst/>
          </a:prstGeom>
          <a:gradFill>
            <a:gsLst>
              <a:gs pos="0">
                <a:srgbClr val="8FAFE1"/>
              </a:gs>
              <a:gs pos="50000">
                <a:srgbClr val="BCCCEA"/>
              </a:gs>
              <a:gs pos="100000">
                <a:srgbClr val="DDE5F4"/>
              </a:gs>
            </a:gsLst>
            <a:path path="circle">
              <a:fillToRect l="50000" t="50000" r="50000" b="50000"/>
            </a:path>
            <a:tileRect/>
          </a:gra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24650" tIns="12325" rIns="24650" bIns="12325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PT" sz="2769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INVERNO</a:t>
            </a:r>
            <a:endParaRPr sz="623" b="1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5"/>
          <p:cNvSpPr txBox="1"/>
          <p:nvPr/>
        </p:nvSpPr>
        <p:spPr>
          <a:xfrm>
            <a:off x="4659086" y="6850464"/>
            <a:ext cx="184731" cy="284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46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24" name="Google Shape;124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5400000">
            <a:off x="-695761" y="1716686"/>
            <a:ext cx="5627605" cy="3472338"/>
          </a:xfrm>
          <a:prstGeom prst="rect">
            <a:avLst/>
          </a:prstGeom>
          <a:noFill/>
          <a:ln w="88900" cap="sq" cmpd="thickThin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pic>
      <p:pic>
        <p:nvPicPr>
          <p:cNvPr id="125" name="Google Shape;125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5400000">
            <a:off x="4081694" y="1670780"/>
            <a:ext cx="5627604" cy="3564148"/>
          </a:xfrm>
          <a:prstGeom prst="rect">
            <a:avLst/>
          </a:prstGeom>
          <a:noFill/>
          <a:ln w="88900" cap="sq" cmpd="thickThin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7"/>
          <p:cNvSpPr/>
          <p:nvPr/>
        </p:nvSpPr>
        <p:spPr>
          <a:xfrm>
            <a:off x="1491344" y="2791244"/>
            <a:ext cx="6923315" cy="1215000"/>
          </a:xfrm>
          <a:prstGeom prst="rect">
            <a:avLst/>
          </a:prstGeom>
          <a:solidFill>
            <a:srgbClr val="FF7D82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51425" tIns="25700" rIns="51425" bIns="2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pt-PT" sz="3713" b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II – Alfabeto das Palavras</a:t>
            </a:r>
            <a:endParaRPr sz="788" b="1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7" name="Google Shape;137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65283" y="4341219"/>
            <a:ext cx="2175436" cy="21754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Google Shape;143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-5400000">
            <a:off x="2035595" y="-340400"/>
            <a:ext cx="6472579" cy="75454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88B2D83D-1AC4-BEBE-CFEB-C34F029541F8}"/>
              </a:ext>
            </a:extLst>
          </p:cNvPr>
          <p:cNvSpPr txBox="1"/>
          <p:nvPr/>
        </p:nvSpPr>
        <p:spPr>
          <a:xfrm>
            <a:off x="368291" y="5869030"/>
            <a:ext cx="43428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PT" sz="800" b="1" dirty="0">
                <a:effectLst/>
                <a:latin typeface="Calibri" panose="020F0502020204030204" pitchFamily="34" charset="0"/>
              </a:rPr>
              <a:t>NOTA</a:t>
            </a:r>
            <a:r>
              <a:rPr lang="pt-PT" sz="800" dirty="0">
                <a:effectLst/>
                <a:latin typeface="Calibri" panose="020F0502020204030204" pitchFamily="34" charset="0"/>
              </a:rPr>
              <a:t>: </a:t>
            </a:r>
            <a:endParaRPr lang="pt-PT" sz="800" dirty="0"/>
          </a:p>
          <a:p>
            <a:r>
              <a:rPr lang="pt-PT" sz="800" dirty="0">
                <a:effectLst/>
                <a:latin typeface="Calibri" panose="020F0502020204030204" pitchFamily="34" charset="0"/>
              </a:rPr>
              <a:t>Este documento foi criado no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âmbito</a:t>
            </a:r>
            <a:r>
              <a:rPr lang="pt-PT" sz="800" dirty="0">
                <a:effectLst/>
                <a:latin typeface="Calibri" panose="020F0502020204030204" pitchFamily="34" charset="0"/>
              </a:rPr>
              <a:t> do Programa de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Promoção</a:t>
            </a:r>
            <a:r>
              <a:rPr lang="pt-PT" sz="800" dirty="0">
                <a:effectLst/>
                <a:latin typeface="Calibri" panose="020F0502020204030204" pitchFamily="34" charset="0"/>
              </a:rPr>
              <a:t> de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Competências</a:t>
            </a:r>
            <a:r>
              <a:rPr lang="pt-PT" sz="800" dirty="0">
                <a:effectLst/>
                <a:latin typeface="Calibri" panose="020F0502020204030204" pitchFamily="34" charset="0"/>
              </a:rPr>
              <a:t> de Linguagem – </a:t>
            </a:r>
          </a:p>
          <a:p>
            <a:r>
              <a:rPr lang="pt-PT" sz="800" dirty="0">
                <a:effectLst/>
                <a:latin typeface="Calibri" panose="020F0502020204030204" pitchFamily="34" charset="0"/>
              </a:rPr>
              <a:t>Pim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Pam</a:t>
            </a:r>
            <a:r>
              <a:rPr lang="pt-PT" sz="800" dirty="0">
                <a:effectLst/>
                <a:latin typeface="Calibri" panose="020F0502020204030204" pitchFamily="34" charset="0"/>
              </a:rPr>
              <a:t>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CLum</a:t>
            </a:r>
            <a:r>
              <a:rPr lang="pt-PT" sz="800" dirty="0">
                <a:effectLst/>
                <a:latin typeface="Calibri" panose="020F0502020204030204" pitchFamily="34" charset="0"/>
              </a:rPr>
              <a:t> – e inclui imagens do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Pixabay</a:t>
            </a:r>
            <a:r>
              <a:rPr lang="pt-PT" sz="800" dirty="0">
                <a:effectLst/>
                <a:latin typeface="Calibri" panose="020F0502020204030204" pitchFamily="34" charset="0"/>
              </a:rPr>
              <a:t> e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PxHere</a:t>
            </a:r>
            <a:r>
              <a:rPr lang="pt-PT" sz="800" dirty="0">
                <a:effectLst/>
                <a:latin typeface="Calibri" panose="020F0502020204030204" pitchFamily="34" charset="0"/>
              </a:rPr>
              <a:t>, sob a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licença</a:t>
            </a:r>
            <a:r>
              <a:rPr lang="pt-PT" sz="800" dirty="0">
                <a:effectLst/>
                <a:latin typeface="Calibri" panose="020F0502020204030204" pitchFamily="34" charset="0"/>
              </a:rPr>
              <a:t> Creative </a:t>
            </a:r>
            <a:r>
              <a:rPr lang="pt-PT" sz="800" dirty="0" err="1">
                <a:effectLst/>
                <a:latin typeface="Calibri" panose="020F0502020204030204" pitchFamily="34" charset="0"/>
              </a:rPr>
              <a:t>Commons</a:t>
            </a:r>
            <a:r>
              <a:rPr lang="pt-PT" sz="800" dirty="0">
                <a:effectLst/>
                <a:latin typeface="Calibri" panose="020F0502020204030204" pitchFamily="34" charset="0"/>
              </a:rPr>
              <a:t> Zero (CC0). </a:t>
            </a:r>
            <a:endParaRPr lang="pt-PT" sz="800" dirty="0"/>
          </a:p>
        </p:txBody>
      </p:sp>
    </p:spTree>
    <p:extLst>
      <p:ext uri="{BB962C8B-B14F-4D97-AF65-F5344CB8AC3E}">
        <p14:creationId xmlns:p14="http://schemas.microsoft.com/office/powerpoint/2010/main" val="103831394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</Words>
  <Application>Microsoft Macintosh PowerPoint</Application>
  <PresentationFormat>Papel A4 (210x297 mm)</PresentationFormat>
  <Paragraphs>24</Paragraphs>
  <Slides>8</Slides>
  <Notes>7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8</vt:i4>
      </vt:variant>
    </vt:vector>
  </HeadingPairs>
  <TitlesOfParts>
    <vt:vector size="11" baseType="lpstr">
      <vt:lpstr>Arial</vt:lpstr>
      <vt:lpstr>Calibri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Utilizador do Microsoft Office</dc:creator>
  <cp:lastModifiedBy>Microsoft Office User</cp:lastModifiedBy>
  <cp:revision>3</cp:revision>
  <dcterms:created xsi:type="dcterms:W3CDTF">2018-07-30T22:01:04Z</dcterms:created>
  <dcterms:modified xsi:type="dcterms:W3CDTF">2024-08-20T14:56:03Z</dcterms:modified>
</cp:coreProperties>
</file>