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7"/>
  </p:notesMasterIdLst>
  <p:sldIdLst>
    <p:sldId id="381" r:id="rId2"/>
    <p:sldId id="352" r:id="rId3"/>
    <p:sldId id="355" r:id="rId4"/>
    <p:sldId id="356" r:id="rId5"/>
    <p:sldId id="357" r:id="rId6"/>
    <p:sldId id="358" r:id="rId7"/>
    <p:sldId id="359" r:id="rId8"/>
    <p:sldId id="360" r:id="rId9"/>
    <p:sldId id="361" r:id="rId10"/>
    <p:sldId id="353" r:id="rId11"/>
    <p:sldId id="362" r:id="rId12"/>
    <p:sldId id="363" r:id="rId13"/>
    <p:sldId id="341" r:id="rId14"/>
    <p:sldId id="364" r:id="rId15"/>
    <p:sldId id="380" r:id="rId16"/>
  </p:sldIdLst>
  <p:sldSz cx="9906000" cy="6858000" type="A4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0D039"/>
    <a:srgbClr val="87D0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9124"/>
    <p:restoredTop sz="85714"/>
  </p:normalViewPr>
  <p:slideViewPr>
    <p:cSldViewPr snapToGrid="0" snapToObjects="1">
      <p:cViewPr varScale="1">
        <p:scale>
          <a:sx n="94" d="100"/>
          <a:sy n="94" d="100"/>
        </p:scale>
        <p:origin x="208" y="2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A1174-59E8-C64D-B131-76D2BC1AF1BC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51B1F4-E1A3-744C-A626-C78E9D31460A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2610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/contagem-matemática-números-149956/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5623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Frango de churrasco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/frango-espeto-churrasco-páprica-705579/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Salmão grelhado com salada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/alimentos-peixe-salmão-potatos-669249/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Grelhado</a:t>
            </a:r>
            <a:r>
              <a:rPr lang="pt-PT" baseline="0" dirty="0"/>
              <a:t> misto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/churrasco-à-base-de-carne-grelha-777868/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Sapateira</a:t>
            </a:r>
            <a:r>
              <a:rPr lang="pt-PT" baseline="0" dirty="0"/>
              <a:t> –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pxhere.com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photo</a:t>
            </a:r>
            <a:r>
              <a:rPr lang="pt-PT" dirty="0"/>
              <a:t>/1210988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1213961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Lasanha de carne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/refeição-jantar-alimentos-placa-2069021/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Sopa de legumes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pxhere.com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photo</a:t>
            </a:r>
            <a:r>
              <a:rPr lang="pt-PT" dirty="0"/>
              <a:t>/1219353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Perú assado no forno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/peru-forno-assado-ação-de-graças-532962/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Omelete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/cozinha-omelete-ovos-alimento-775746/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5028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Salada com queijo e rúcula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/salada-de-macarrão-azeitonas-1967501/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Cuscuz com grão de bico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pxhere.com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photo</a:t>
            </a:r>
            <a:r>
              <a:rPr lang="pt-PT" dirty="0"/>
              <a:t>/859692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10519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/segurança-proteção-cuidado-serviços-3502287/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203350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/menino-personagens-de-quadrinhos-pai-1299084/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4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413788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/prateleira-livros-biblioteca-159852/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8598833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/homem-empresários-mulher-economia-162951/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6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061530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/s%C3%ADmbolos-religiões-fé-cristianismo-835892/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6375493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/fam%C3%ADlia-mãe-pai-infantil-abraço-1150995/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8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201547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/agência-de-viagem-em-todo-o-mundo-2960196/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9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28302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Leitão à Bairrada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/leitão-à-base-de-carne-su%C3%ADnos-95896/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Salada de feijão e abacate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/saudável-salada-de-feijão-997541/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Arroz à Valenciana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</a:t>
            </a:r>
            <a:r>
              <a:rPr lang="pt-PT" dirty="0" err="1"/>
              <a:t>photos</a:t>
            </a:r>
            <a:r>
              <a:rPr lang="pt-PT" dirty="0"/>
              <a:t>/paella-poder-cozinha-mediterrânea-2450391/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t-PT" dirty="0"/>
              <a:t>Peixe espada grelhado</a:t>
            </a:r>
            <a:r>
              <a:rPr lang="pt-PT" baseline="0" dirty="0"/>
              <a:t> - </a:t>
            </a:r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/espada-peixe-cenoura-1769150/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51B1F4-E1A3-744C-A626-C78E9D31460A}" type="slidenum">
              <a:rPr lang="pt-PT" smtClean="0"/>
              <a:t>11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38845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/>
              <a:t>Arraste a imagem até ao marcador de posição ou clique no ícone para adicionar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F55CF5-E846-FC4D-AF18-EB9145F47058}" type="datetimeFigureOut">
              <a:rPr lang="pt-PT" smtClean="0"/>
              <a:t>20/08/24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D77FA2-EC64-7B4F-9194-A7DF38E2F839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06605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tiff"/><Relationship Id="rId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tiff"/><Relationship Id="rId5" Type="http://schemas.openxmlformats.org/officeDocument/2006/relationships/image" Target="../media/image22.tiff"/><Relationship Id="rId4" Type="http://schemas.openxmlformats.org/officeDocument/2006/relationships/image" Target="../media/image2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B2B17CE-2D9D-45A3-852C-C956CF336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48" y="5529208"/>
            <a:ext cx="1304544" cy="130454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B8860CC-F972-4244-915A-08D59849B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2" y="243703"/>
            <a:ext cx="941676" cy="445825"/>
          </a:xfrm>
          <a:prstGeom prst="rect">
            <a:avLst/>
          </a:prstGeom>
        </p:spPr>
      </p:pic>
      <p:sp>
        <p:nvSpPr>
          <p:cNvPr id="4" name="Retângulo 3">
            <a:extLst>
              <a:ext uri="{FF2B5EF4-FFF2-40B4-BE49-F238E27FC236}">
                <a16:creationId xmlns:a16="http://schemas.microsoft.com/office/drawing/2014/main" id="{CE608D57-02A9-53DC-E36E-59DD7465CA1D}"/>
              </a:ext>
            </a:extLst>
          </p:cNvPr>
          <p:cNvSpPr/>
          <p:nvPr/>
        </p:nvSpPr>
        <p:spPr>
          <a:xfrm>
            <a:off x="5801592" y="5683923"/>
            <a:ext cx="3913584" cy="995113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 dirty="0"/>
              <a:t>Opiniões</a:t>
            </a:r>
            <a:endParaRPr lang="pt-PT" sz="854" b="1" dirty="0"/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05335BF2-5FE0-001B-A5E1-62687AB2B0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965485" y="751205"/>
            <a:ext cx="4140935" cy="4778002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9377967B-3C6C-4209-B416-7B018572F10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1737" r="20262"/>
          <a:stretch/>
        </p:blipFill>
        <p:spPr>
          <a:xfrm>
            <a:off x="0" y="-22905"/>
            <a:ext cx="4571643" cy="69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36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Organizar as ideias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710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049591" y="229285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3" name="Retângulo 2"/>
          <p:cNvSpPr/>
          <p:nvPr/>
        </p:nvSpPr>
        <p:spPr>
          <a:xfrm>
            <a:off x="237672" y="22928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4" name="Retângulo 3"/>
          <p:cNvSpPr/>
          <p:nvPr/>
        </p:nvSpPr>
        <p:spPr>
          <a:xfrm>
            <a:off x="237672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5" name="Retângulo 4"/>
          <p:cNvSpPr/>
          <p:nvPr/>
        </p:nvSpPr>
        <p:spPr>
          <a:xfrm>
            <a:off x="5049590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 rotWithShape="1">
          <a:blip r:embed="rId3"/>
          <a:srcRect l="15235" t="33726" r="19320" b="9247"/>
          <a:stretch/>
        </p:blipFill>
        <p:spPr>
          <a:xfrm>
            <a:off x="409778" y="375437"/>
            <a:ext cx="4293841" cy="2802182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68832" y="323858"/>
            <a:ext cx="4358010" cy="2905340"/>
          </a:xfrm>
          <a:prstGeom prst="rect">
            <a:avLst/>
          </a:prstGeom>
        </p:spPr>
      </p:pic>
      <p:pic>
        <p:nvPicPr>
          <p:cNvPr id="11" name="Imagem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14552" y="3703320"/>
            <a:ext cx="4299991" cy="2768348"/>
          </a:xfrm>
          <a:prstGeom prst="rect">
            <a:avLst/>
          </a:prstGeom>
        </p:spPr>
      </p:pic>
      <p:pic>
        <p:nvPicPr>
          <p:cNvPr id="1026" name="Picture 2" descr="Paella, Poder, Cozinha Mediterrânea">
            <a:extLst>
              <a:ext uri="{FF2B5EF4-FFF2-40B4-BE49-F238E27FC236}">
                <a16:creationId xmlns:a16="http://schemas.microsoft.com/office/drawing/2014/main" id="{92AB450F-3ED8-AEFE-E3CD-7CAF4A8478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19"/>
          <a:stretch/>
        </p:blipFill>
        <p:spPr bwMode="auto">
          <a:xfrm>
            <a:off x="259916" y="3820046"/>
            <a:ext cx="4443704" cy="26625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36421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049591" y="229285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3" name="Retângulo 2"/>
          <p:cNvSpPr/>
          <p:nvPr/>
        </p:nvSpPr>
        <p:spPr>
          <a:xfrm>
            <a:off x="237672" y="22928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4" name="Retângulo 3"/>
          <p:cNvSpPr/>
          <p:nvPr/>
        </p:nvSpPr>
        <p:spPr>
          <a:xfrm>
            <a:off x="237672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5" name="Retângulo 4"/>
          <p:cNvSpPr/>
          <p:nvPr/>
        </p:nvSpPr>
        <p:spPr>
          <a:xfrm>
            <a:off x="5049590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073" y="366800"/>
            <a:ext cx="4274127" cy="2861042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117" y="366800"/>
            <a:ext cx="4209905" cy="278467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3573" y="3678734"/>
            <a:ext cx="4264691" cy="2843127"/>
          </a:xfrm>
          <a:prstGeom prst="rect">
            <a:avLst/>
          </a:prstGeom>
        </p:spPr>
      </p:pic>
      <p:pic>
        <p:nvPicPr>
          <p:cNvPr id="2050" name="Picture 2" descr="branco, animal, Comida, frutos do mar, peixe, marisco, caranguejo, limão, Invertebrado, lagosta, crustáceo, artrópode, Rei caranguejo, Siri, Decapoda, Alimentos de origem animal, Caranguejo dungeness, Lagosta americana, Homarus">
            <a:extLst>
              <a:ext uri="{FF2B5EF4-FFF2-40B4-BE49-F238E27FC236}">
                <a16:creationId xmlns:a16="http://schemas.microsoft.com/office/drawing/2014/main" id="{B35A8E90-E471-1B07-DF0F-F0F781D03D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0" r="10320"/>
          <a:stretch/>
        </p:blipFill>
        <p:spPr bwMode="auto">
          <a:xfrm>
            <a:off x="5237117" y="3678734"/>
            <a:ext cx="3934592" cy="2750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9965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5049591" y="229285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4" name="Retângulo 3"/>
          <p:cNvSpPr/>
          <p:nvPr/>
        </p:nvSpPr>
        <p:spPr>
          <a:xfrm>
            <a:off x="237672" y="22928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5" name="Retângulo 4"/>
          <p:cNvSpPr/>
          <p:nvPr/>
        </p:nvSpPr>
        <p:spPr>
          <a:xfrm>
            <a:off x="237672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6" name="Retângulo 5"/>
          <p:cNvSpPr/>
          <p:nvPr/>
        </p:nvSpPr>
        <p:spPr>
          <a:xfrm>
            <a:off x="5049590" y="355305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575" y="383773"/>
            <a:ext cx="4185761" cy="2786147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6840" y="381992"/>
            <a:ext cx="4252902" cy="2835268"/>
          </a:xfrm>
          <a:prstGeom prst="rect">
            <a:avLst/>
          </a:prstGeom>
        </p:spPr>
      </p:pic>
      <p:pic>
        <p:nvPicPr>
          <p:cNvPr id="10" name="Imagem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5923" y="3794760"/>
            <a:ext cx="4316613" cy="2670066"/>
          </a:xfrm>
          <a:prstGeom prst="rect">
            <a:avLst/>
          </a:prstGeom>
        </p:spPr>
      </p:pic>
      <p:pic>
        <p:nvPicPr>
          <p:cNvPr id="12" name="Imagem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2131" y="3688080"/>
            <a:ext cx="4230913" cy="2820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79755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5049591" y="229285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sp>
        <p:nvSpPr>
          <p:cNvPr id="3" name="Retângulo 2"/>
          <p:cNvSpPr/>
          <p:nvPr/>
        </p:nvSpPr>
        <p:spPr>
          <a:xfrm>
            <a:off x="237672" y="229284"/>
            <a:ext cx="4596495" cy="3094489"/>
          </a:xfrm>
          <a:prstGeom prst="rect">
            <a:avLst/>
          </a:prstGeom>
          <a:noFill/>
          <a:ln w="76200">
            <a:solidFill>
              <a:srgbClr val="87D0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74295" tIns="37148" rIns="74295" bIns="3714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pt-PT" sz="1462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645" y="388619"/>
            <a:ext cx="4193077" cy="2811781"/>
          </a:xfrm>
          <a:prstGeom prst="rect">
            <a:avLst/>
          </a:prstGeom>
        </p:spPr>
      </p:pic>
      <p:pic>
        <p:nvPicPr>
          <p:cNvPr id="7" name="Image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4419" y="322827"/>
            <a:ext cx="4310972" cy="2877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03075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8B2D83D-1AC4-BEBE-CFEB-C34F029541F8}"/>
              </a:ext>
            </a:extLst>
          </p:cNvPr>
          <p:cNvSpPr txBox="1"/>
          <p:nvPr/>
        </p:nvSpPr>
        <p:spPr>
          <a:xfrm>
            <a:off x="368291" y="5869030"/>
            <a:ext cx="434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" b="1" dirty="0">
                <a:effectLst/>
                <a:latin typeface="Calibri" panose="020F0502020204030204" pitchFamily="34" charset="0"/>
              </a:rPr>
              <a:t>NOTA</a:t>
            </a:r>
            <a:r>
              <a:rPr lang="pt-PT" sz="800" dirty="0">
                <a:effectLst/>
                <a:latin typeface="Calibri" panose="020F0502020204030204" pitchFamily="34" charset="0"/>
              </a:rPr>
              <a:t>: </a:t>
            </a:r>
            <a:endParaRPr lang="pt-PT" sz="800" dirty="0"/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Este documento foi criado no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âmbito</a:t>
            </a:r>
            <a:r>
              <a:rPr lang="pt-PT" sz="800" dirty="0">
                <a:effectLst/>
                <a:latin typeface="Calibri" panose="020F0502020204030204" pitchFamily="34" charset="0"/>
              </a:rPr>
              <a:t> do Programa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Promoção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Competências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Linguagem – </a:t>
            </a:r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Pim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Pam</a:t>
            </a:r>
            <a:r>
              <a:rPr lang="pt-PT" sz="800" dirty="0">
                <a:effectLst/>
                <a:latin typeface="Calibri" panose="020F0502020204030204" pitchFamily="34" charset="0"/>
              </a:rPr>
              <a:t>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CLum</a:t>
            </a:r>
            <a:r>
              <a:rPr lang="pt-PT" sz="800" dirty="0">
                <a:effectLst/>
                <a:latin typeface="Calibri" panose="020F0502020204030204" pitchFamily="34" charset="0"/>
              </a:rPr>
              <a:t> – e inclui imagens do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Pixabay</a:t>
            </a:r>
            <a:r>
              <a:rPr lang="pt-PT" sz="800" dirty="0">
                <a:effectLst/>
                <a:latin typeface="Calibri" panose="020F0502020204030204" pitchFamily="34" charset="0"/>
              </a:rPr>
              <a:t> 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PxHere</a:t>
            </a:r>
            <a:r>
              <a:rPr lang="pt-PT" sz="800" dirty="0">
                <a:effectLst/>
                <a:latin typeface="Calibri" panose="020F0502020204030204" pitchFamily="34" charset="0"/>
              </a:rPr>
              <a:t>, sob a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licença</a:t>
            </a:r>
            <a:r>
              <a:rPr lang="pt-PT" sz="800" dirty="0">
                <a:effectLst/>
                <a:latin typeface="Calibri" panose="020F0502020204030204" pitchFamily="34" charset="0"/>
              </a:rPr>
              <a:t> Creative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Commons</a:t>
            </a:r>
            <a:r>
              <a:rPr lang="pt-PT" sz="800" dirty="0">
                <a:effectLst/>
                <a:latin typeface="Calibri" panose="020F0502020204030204" pitchFamily="34" charset="0"/>
              </a:rPr>
              <a:t> Zero (CC0). </a:t>
            </a:r>
            <a:endParaRPr lang="pt-PT" sz="800" dirty="0"/>
          </a:p>
        </p:txBody>
      </p:sp>
    </p:spTree>
    <p:extLst>
      <p:ext uri="{BB962C8B-B14F-4D97-AF65-F5344CB8AC3E}">
        <p14:creationId xmlns:p14="http://schemas.microsoft.com/office/powerpoint/2010/main" val="38935347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1202872" y="2738098"/>
            <a:ext cx="7500258" cy="1316250"/>
          </a:xfrm>
          <a:prstGeom prst="rect">
            <a:avLst/>
          </a:prstGeom>
          <a:solidFill>
            <a:schemeClr val="accent6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I </a:t>
            </a:r>
            <a:r>
              <a:rPr lang="mr-IN" sz="4022" b="1" dirty="0">
                <a:latin typeface="Calibri" charset="0"/>
                <a:ea typeface="Calibri" charset="0"/>
                <a:cs typeface="Calibri" charset="0"/>
              </a:rPr>
              <a:t>–</a:t>
            </a:r>
            <a:r>
              <a:rPr lang="pt-PT" sz="4022" b="1" dirty="0">
                <a:latin typeface="Calibri" charset="0"/>
                <a:ea typeface="Calibri" charset="0"/>
                <a:cs typeface="Calibri" charset="0"/>
              </a:rPr>
              <a:t> Dá-me a tua opinião</a:t>
            </a:r>
            <a:endParaRPr lang="pt-PT" sz="854" b="1" dirty="0">
              <a:latin typeface="Calibri" charset="0"/>
              <a:ea typeface="Calibri" charset="0"/>
              <a:cs typeface="Calibri" charset="0"/>
            </a:endParaRPr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5283" y="4341219"/>
            <a:ext cx="2175436" cy="217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89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569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952500"/>
            <a:ext cx="99060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2630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287" y="0"/>
            <a:ext cx="83534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6880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779" y="0"/>
            <a:ext cx="9710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206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2237" y="0"/>
            <a:ext cx="45815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393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612" y="0"/>
            <a:ext cx="696277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241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55946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1520</TotalTime>
  <Words>366</Words>
  <Application>Microsoft Macintosh PowerPoint</Application>
  <PresentationFormat>Papel A4 (210x297 mm)</PresentationFormat>
  <Paragraphs>40</Paragraphs>
  <Slides>15</Slides>
  <Notes>12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 do Microsoft Office</dc:creator>
  <cp:lastModifiedBy>Microsoft Office User</cp:lastModifiedBy>
  <cp:revision>185</cp:revision>
  <dcterms:created xsi:type="dcterms:W3CDTF">2018-07-30T22:01:04Z</dcterms:created>
  <dcterms:modified xsi:type="dcterms:W3CDTF">2024-08-20T14:54:45Z</dcterms:modified>
</cp:coreProperties>
</file>